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74" r:id="rId4"/>
    <p:sldId id="275" r:id="rId5"/>
    <p:sldId id="299" r:id="rId6"/>
    <p:sldId id="298" r:id="rId7"/>
    <p:sldId id="277" r:id="rId8"/>
    <p:sldId id="289" r:id="rId9"/>
    <p:sldId id="290" r:id="rId10"/>
    <p:sldId id="300" r:id="rId11"/>
    <p:sldId id="27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615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orient="horz" pos="3657" userDrawn="1">
          <p15:clr>
            <a:srgbClr val="A4A3A4"/>
          </p15:clr>
        </p15:guide>
        <p15:guide id="6" pos="960" userDrawn="1">
          <p15:clr>
            <a:srgbClr val="A4A3A4"/>
          </p15:clr>
        </p15:guide>
        <p15:guide id="7" pos="67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E3BA09"/>
    <a:srgbClr val="013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0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92" y="42"/>
      </p:cViewPr>
      <p:guideLst>
        <p:guide orient="horz" pos="2160"/>
        <p:guide pos="3840"/>
        <p:guide pos="2615"/>
        <p:guide orient="horz" pos="958"/>
        <p:guide orient="horz" pos="3657"/>
        <p:guide pos="960"/>
        <p:guide pos="67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1C9EC-83B5-4CED-B423-9333CD8F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34A0EA-0F0A-46D4-B6F9-6CDA609A6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AA38A-8E6A-4040-9199-EDAF1876D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EF44DC-667C-461A-9869-5467664C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8AC39B-06B5-4FC7-BE3F-CB203AB3F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63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525BD-2FD2-4E38-A63C-23451F11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2BA3ED-D1AD-418E-84EB-E79DE8477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7358FD-ADDC-41C4-B85C-663C435F8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11CCCD-850F-4E51-9031-73F78841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1A8254-1E92-4B7B-9D1F-0CC7CA66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315EEC-00E0-4285-83DB-DE9E0AD3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20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27E66-F9CF-4941-A53F-D25D37F6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BAA3EE-6870-4A6F-9555-55A76B16E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19BE8C-AD85-4705-B37C-BE9E0B7F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DC65C1-20AB-4632-9FF0-87607C6F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636836-7D10-4B1F-834F-EA1691A5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40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8B45192-1D41-4F7B-B67D-37609E08B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1AA8FE-6F14-482B-8E3F-52E0623AE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2E9A0-A5B7-413D-9E5C-DC24F911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3D8055-E7A2-46D8-9FF3-C4AD9A96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7C529E-BBA7-47B2-8D93-035E2885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571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611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06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3B4F9-2FC7-4CD7-AC36-43FFBA0A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F4E98E-1EDA-4703-927C-D3F186186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9A3066-C7E9-4923-BEBE-CAAF4EA7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7BEA2-DEAE-4055-A563-8EA75367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7FB4E6-8CAE-4128-A439-1F8BFCF6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76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5FAC3-3F7E-4059-9E6E-A4B125C6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B7DBCB-0CAC-4FDC-A60E-CCA56EBF9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8BDD04-07AD-4D84-8CB8-00039E47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BE3AF7-B0BD-4762-B095-7F3BD0479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A6CF0C-986D-4DE2-A394-467C5112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08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39078-AC0D-429B-A061-7F7F86BA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DA89D-4789-4F6C-826E-3D34853AB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D59FF2-75A0-4D45-B095-E76A0EFF8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2AEAB6-91D5-4E2F-9E1B-6F0D24AC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D99008-8B39-4CFD-B089-3E3552E2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AD3952-26E1-4854-BC72-D7FCCEB7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769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4BB6F-D9B1-414B-B75A-78403C6E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F324B7-6C8C-4D15-B82A-E6F898D90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C7758E-0A57-4007-9A25-74A90F071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C65551-0BC9-404D-933A-14C330CD2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786C4B-94C6-4D9F-8E67-2C90D0E00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4B5BAD-A16E-47A9-A7FD-31CD4311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E6B601-747F-46E0-9A28-E3C43798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AA7802-C8D6-462A-8339-04F2EA025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68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4BB6F-D9B1-414B-B75A-78403C6E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F324B7-6C8C-4D15-B82A-E6F898D90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C7758E-0A57-4007-9A25-74A90F071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C65551-0BC9-404D-933A-14C330CD2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786C4B-94C6-4D9F-8E67-2C90D0E00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4B5BAD-A16E-47A9-A7FD-31CD4311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E6B601-747F-46E0-9A28-E3C43798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AA7802-C8D6-462A-8339-04F2EA025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543362" y="674075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2619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BF38C-3646-420E-952E-37D5801B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C100E8-4E52-4A40-B652-D98F39C9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27ECF4-0643-4473-8587-5B99EA082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7C7FF8-9F28-4E16-B8E9-DD88BE75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850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29E4BC-FFD2-4810-AD7D-71C0B706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058A06-B6CE-4724-9DAC-0F788529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75B2C6-329B-4AE4-A0AF-1566A724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819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90809-DDE9-4F4A-B1DB-5C837A44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1B8E7-8817-481E-9572-33AD641E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6B9466-9579-4772-AA8D-261B33254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E9BDEF-E07B-407F-A73D-BA2A5E3E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524B4E-3562-4150-99A7-DD52EB8E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96B460-8C48-4E5E-89A3-2F8F8BB5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818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56D493-C511-4279-81A3-AEDBF9FAD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AED1BB-2FFE-435E-AB67-08397525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CE47A6-7B9E-4A8E-AB54-C69C9A23C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42D61-F1B8-4FA5-8CE3-7A7B80C26B0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CE7AD3-7F57-4204-9834-4912605C1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50D635-DBC1-441C-8740-95DF947AC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7D712-8B5D-47E3-A34D-D124286D02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52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2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105A17-9297-491A-896E-DB06FBB112A7}"/>
              </a:ext>
            </a:extLst>
          </p:cNvPr>
          <p:cNvSpPr/>
          <p:nvPr/>
        </p:nvSpPr>
        <p:spPr>
          <a:xfrm>
            <a:off x="1206459" y="2473158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cs typeface="+mn-ea"/>
                <a:sym typeface="+mn-lt"/>
              </a:rPr>
              <a:t>饭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F71C955-23A0-4431-B460-DFA5EE3B26A5}"/>
              </a:ext>
            </a:extLst>
          </p:cNvPr>
          <p:cNvSpPr/>
          <p:nvPr/>
        </p:nvSpPr>
        <p:spPr>
          <a:xfrm>
            <a:off x="2922201" y="2473158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cs typeface="+mn-ea"/>
                <a:sym typeface="+mn-lt"/>
              </a:rPr>
              <a:t>卡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996A8EB-026C-493A-B2B2-AC34028BD5D2}"/>
              </a:ext>
            </a:extLst>
          </p:cNvPr>
          <p:cNvSpPr/>
          <p:nvPr/>
        </p:nvSpPr>
        <p:spPr>
          <a:xfrm>
            <a:off x="4637943" y="2479277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cs typeface="+mn-ea"/>
                <a:sym typeface="+mn-lt"/>
              </a:rPr>
              <a:t>管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BF6BFD7-4EEF-4356-81FE-B52C2C1C8A1E}"/>
              </a:ext>
            </a:extLst>
          </p:cNvPr>
          <p:cNvSpPr/>
          <p:nvPr/>
        </p:nvSpPr>
        <p:spPr>
          <a:xfrm>
            <a:off x="6353685" y="2473158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cs typeface="+mn-ea"/>
                <a:sym typeface="+mn-lt"/>
              </a:rPr>
              <a:t>理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D857AEC-DACA-4EBA-A7FD-93FB9F2F32CC}"/>
              </a:ext>
            </a:extLst>
          </p:cNvPr>
          <p:cNvSpPr/>
          <p:nvPr/>
        </p:nvSpPr>
        <p:spPr>
          <a:xfrm>
            <a:off x="8069427" y="2479277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cs typeface="+mn-ea"/>
                <a:sym typeface="+mn-lt"/>
              </a:rPr>
              <a:t>系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775895E-0F09-4D3C-A190-98B6151FEB22}"/>
              </a:ext>
            </a:extLst>
          </p:cNvPr>
          <p:cNvSpPr/>
          <p:nvPr/>
        </p:nvSpPr>
        <p:spPr>
          <a:xfrm>
            <a:off x="4107543" y="4645909"/>
            <a:ext cx="3976914" cy="3542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主讲：李高睿      老师：肖颗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9E5A3D-60BE-402D-9239-27C379A94DCD}"/>
              </a:ext>
            </a:extLst>
          </p:cNvPr>
          <p:cNvSpPr/>
          <p:nvPr/>
        </p:nvSpPr>
        <p:spPr>
          <a:xfrm>
            <a:off x="4019725" y="972422"/>
            <a:ext cx="4152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6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Implementation </a:t>
            </a:r>
          </a:p>
          <a:p>
            <a:pPr algn="ctr"/>
            <a:r>
              <a:rPr lang="en-US" altLang="zh-CN" sz="3600" b="1" spc="6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via C++</a:t>
            </a:r>
            <a:endParaRPr lang="zh-CN" altLang="en-US" sz="3600" b="1" spc="600" dirty="0">
              <a:solidFill>
                <a:schemeClr val="bg1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8169A4B-A035-4A11-A120-C00884A6CF4F}"/>
              </a:ext>
            </a:extLst>
          </p:cNvPr>
          <p:cNvGrpSpPr/>
          <p:nvPr/>
        </p:nvGrpSpPr>
        <p:grpSpPr>
          <a:xfrm>
            <a:off x="3571678" y="1612613"/>
            <a:ext cx="5048644" cy="0"/>
            <a:chOff x="3512023" y="1955512"/>
            <a:chExt cx="5048644" cy="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734DA9D-B8E9-4F84-9821-B26D01C77B32}"/>
                </a:ext>
              </a:extLst>
            </p:cNvPr>
            <p:cNvCxnSpPr/>
            <p:nvPr/>
          </p:nvCxnSpPr>
          <p:spPr>
            <a:xfrm>
              <a:off x="8112620" y="1955512"/>
              <a:ext cx="44804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23CF48E-120C-4133-A457-F42403C35C74}"/>
                </a:ext>
              </a:extLst>
            </p:cNvPr>
            <p:cNvCxnSpPr/>
            <p:nvPr/>
          </p:nvCxnSpPr>
          <p:spPr>
            <a:xfrm>
              <a:off x="3512023" y="1955512"/>
              <a:ext cx="44804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44E5AF66-2487-4BA4-B2B5-85567FE8309E}"/>
              </a:ext>
            </a:extLst>
          </p:cNvPr>
          <p:cNvSpPr/>
          <p:nvPr/>
        </p:nvSpPr>
        <p:spPr>
          <a:xfrm>
            <a:off x="9785169" y="2473158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cs typeface="+mn-ea"/>
                <a:sym typeface="+mn-lt"/>
              </a:rPr>
              <a:t>统</a:t>
            </a:r>
          </a:p>
        </p:txBody>
      </p:sp>
    </p:spTree>
    <p:extLst>
      <p:ext uri="{BB962C8B-B14F-4D97-AF65-F5344CB8AC3E}">
        <p14:creationId xmlns:p14="http://schemas.microsoft.com/office/powerpoint/2010/main" val="4110316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fractur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105A17-9297-491A-896E-DB06FBB112A7}"/>
              </a:ext>
            </a:extLst>
          </p:cNvPr>
          <p:cNvSpPr/>
          <p:nvPr/>
        </p:nvSpPr>
        <p:spPr>
          <a:xfrm>
            <a:off x="2862404" y="2473158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cs typeface="+mn-ea"/>
                <a:sym typeface="+mn-lt"/>
              </a:rPr>
              <a:t>谢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F71C955-23A0-4431-B460-DFA5EE3B26A5}"/>
              </a:ext>
            </a:extLst>
          </p:cNvPr>
          <p:cNvSpPr/>
          <p:nvPr/>
        </p:nvSpPr>
        <p:spPr>
          <a:xfrm>
            <a:off x="4496128" y="2473158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cs typeface="+mn-ea"/>
                <a:sym typeface="+mn-lt"/>
              </a:rPr>
              <a:t>谢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BF6BFD7-4EEF-4356-81FE-B52C2C1C8A1E}"/>
              </a:ext>
            </a:extLst>
          </p:cNvPr>
          <p:cNvSpPr/>
          <p:nvPr/>
        </p:nvSpPr>
        <p:spPr>
          <a:xfrm>
            <a:off x="6129852" y="2473158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cs typeface="+mn-ea"/>
                <a:sym typeface="+mn-lt"/>
              </a:rPr>
              <a:t>欣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D857AEC-DACA-4EBA-A7FD-93FB9F2F32CC}"/>
              </a:ext>
            </a:extLst>
          </p:cNvPr>
          <p:cNvSpPr/>
          <p:nvPr/>
        </p:nvSpPr>
        <p:spPr>
          <a:xfrm>
            <a:off x="7763575" y="2473158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solidFill>
                  <a:schemeClr val="tx1"/>
                </a:solidFill>
                <a:cs typeface="+mn-ea"/>
                <a:sym typeface="+mn-lt"/>
              </a:rPr>
              <a:t>赏</a:t>
            </a:r>
          </a:p>
        </p:txBody>
      </p:sp>
    </p:spTree>
    <p:extLst>
      <p:ext uri="{BB962C8B-B14F-4D97-AF65-F5344CB8AC3E}">
        <p14:creationId xmlns:p14="http://schemas.microsoft.com/office/powerpoint/2010/main" val="4233562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B0D37A-7D52-4A07-A241-FD629429F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AFC02B6A-0A34-456B-8A60-5DC3BD6829C2}"/>
              </a:ext>
            </a:extLst>
          </p:cNvPr>
          <p:cNvSpPr/>
          <p:nvPr/>
        </p:nvSpPr>
        <p:spPr>
          <a:xfrm>
            <a:off x="609600" y="643769"/>
            <a:ext cx="10972800" cy="5570462"/>
          </a:xfrm>
          <a:prstGeom prst="roundRect">
            <a:avLst>
              <a:gd name="adj" fmla="val 3753"/>
            </a:avLst>
          </a:prstGeom>
          <a:solidFill>
            <a:schemeClr val="bg1"/>
          </a:solidFill>
          <a:ln>
            <a:solidFill>
              <a:srgbClr val="E3B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60F8A5-24C0-4C1D-9461-B4226C8CF5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1966" y="1271103"/>
            <a:ext cx="4833951" cy="43473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A0939AB-C918-4A7C-8901-BC2DE0AFFDA3}"/>
              </a:ext>
            </a:extLst>
          </p:cNvPr>
          <p:cNvSpPr/>
          <p:nvPr/>
        </p:nvSpPr>
        <p:spPr>
          <a:xfrm>
            <a:off x="820048" y="821334"/>
            <a:ext cx="5003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spc="600" dirty="0">
                <a:cs typeface="+mn-ea"/>
                <a:sym typeface="+mn-lt"/>
              </a:rPr>
              <a:t>目录：</a:t>
            </a:r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9461D9-F416-4726-A5CD-13F6E49752B0}"/>
              </a:ext>
            </a:extLst>
          </p:cNvPr>
          <p:cNvSpPr/>
          <p:nvPr/>
        </p:nvSpPr>
        <p:spPr>
          <a:xfrm>
            <a:off x="1947410" y="2483000"/>
            <a:ext cx="5014005" cy="3385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CN" sz="1600" dirty="0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2BE979-FA9D-4187-B085-31525BD82ED0}"/>
              </a:ext>
            </a:extLst>
          </p:cNvPr>
          <p:cNvGrpSpPr/>
          <p:nvPr/>
        </p:nvGrpSpPr>
        <p:grpSpPr>
          <a:xfrm>
            <a:off x="1947409" y="3152382"/>
            <a:ext cx="5014006" cy="898418"/>
            <a:chOff x="6377894" y="3501120"/>
            <a:chExt cx="5014006" cy="898418"/>
          </a:xfrm>
          <a:effectLst/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B5A88C1-028C-4107-8C0F-0AC9739E90F1}"/>
                </a:ext>
              </a:extLst>
            </p:cNvPr>
            <p:cNvSpPr/>
            <p:nvPr/>
          </p:nvSpPr>
          <p:spPr>
            <a:xfrm>
              <a:off x="6377895" y="3501120"/>
              <a:ext cx="5014005" cy="58477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3200" spc="600" dirty="0">
                  <a:cs typeface="+mn-ea"/>
                  <a:sym typeface="+mn-lt"/>
                </a:rPr>
                <a:t>02.</a:t>
              </a:r>
              <a:r>
                <a:rPr lang="zh-CN" altLang="en-US" sz="3200" spc="600" dirty="0">
                  <a:cs typeface="+mn-ea"/>
                  <a:sym typeface="+mn-lt"/>
                </a:rPr>
                <a:t>运行界面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A60947B-77BE-434C-9DC6-018EAA10D0FD}"/>
                </a:ext>
              </a:extLst>
            </p:cNvPr>
            <p:cNvSpPr/>
            <p:nvPr/>
          </p:nvSpPr>
          <p:spPr>
            <a:xfrm>
              <a:off x="6377894" y="4060984"/>
              <a:ext cx="5014005" cy="33855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Running interface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52FFF4F-09C7-4F1D-88E1-E7B1BBA3135B}"/>
              </a:ext>
            </a:extLst>
          </p:cNvPr>
          <p:cNvGrpSpPr/>
          <p:nvPr/>
        </p:nvGrpSpPr>
        <p:grpSpPr>
          <a:xfrm>
            <a:off x="1947409" y="4356714"/>
            <a:ext cx="5014006" cy="923329"/>
            <a:chOff x="6377894" y="4587801"/>
            <a:chExt cx="5014006" cy="923329"/>
          </a:xfrm>
          <a:effectLst/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17E266-84D1-4983-9D2F-33797D5493BC}"/>
                </a:ext>
              </a:extLst>
            </p:cNvPr>
            <p:cNvSpPr/>
            <p:nvPr/>
          </p:nvSpPr>
          <p:spPr>
            <a:xfrm>
              <a:off x="6377895" y="4587801"/>
              <a:ext cx="5014005" cy="58477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3200" spc="600" dirty="0">
                  <a:cs typeface="+mn-ea"/>
                  <a:sym typeface="+mn-lt"/>
                </a:rPr>
                <a:t>03.</a:t>
              </a:r>
              <a:r>
                <a:rPr lang="zh-CN" altLang="en-US" sz="3200" spc="600" dirty="0">
                  <a:cs typeface="+mn-ea"/>
                  <a:sym typeface="+mn-lt"/>
                </a:rPr>
                <a:t>代码解释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6F6FEF0-28F9-49F9-A4BD-5AEEBC69DB08}"/>
                </a:ext>
              </a:extLst>
            </p:cNvPr>
            <p:cNvSpPr/>
            <p:nvPr/>
          </p:nvSpPr>
          <p:spPr>
            <a:xfrm>
              <a:off x="6377894" y="5172576"/>
              <a:ext cx="5014005" cy="33855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Code explanation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0FFC7B3-D4F7-4DDF-9BC8-BB462CC3310B}"/>
              </a:ext>
            </a:extLst>
          </p:cNvPr>
          <p:cNvGrpSpPr/>
          <p:nvPr/>
        </p:nvGrpSpPr>
        <p:grpSpPr>
          <a:xfrm>
            <a:off x="1947408" y="1948050"/>
            <a:ext cx="5014006" cy="898418"/>
            <a:chOff x="6377894" y="3501120"/>
            <a:chExt cx="5014006" cy="898418"/>
          </a:xfrm>
          <a:effectLst/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778464B-0B3D-48DE-B686-6ED5AE2A6120}"/>
                </a:ext>
              </a:extLst>
            </p:cNvPr>
            <p:cNvSpPr/>
            <p:nvPr/>
          </p:nvSpPr>
          <p:spPr>
            <a:xfrm>
              <a:off x="6377895" y="3501120"/>
              <a:ext cx="5014005" cy="58477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3200" spc="600" dirty="0">
                  <a:cs typeface="+mn-ea"/>
                  <a:sym typeface="+mn-lt"/>
                </a:rPr>
                <a:t>01.</a:t>
              </a:r>
              <a:r>
                <a:rPr lang="zh-CN" altLang="en-US" sz="3200" spc="600" dirty="0">
                  <a:cs typeface="+mn-ea"/>
                  <a:sym typeface="+mn-lt"/>
                </a:rPr>
                <a:t>项目梗概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1851CE7-5436-4BFE-B0B5-FB2A815B9625}"/>
                </a:ext>
              </a:extLst>
            </p:cNvPr>
            <p:cNvSpPr/>
            <p:nvPr/>
          </p:nvSpPr>
          <p:spPr>
            <a:xfrm>
              <a:off x="6377894" y="4060984"/>
              <a:ext cx="5014005" cy="33855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Project Overview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067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F752A31-8C07-4323-834A-A77594B3B768}"/>
              </a:ext>
            </a:extLst>
          </p:cNvPr>
          <p:cNvSpPr/>
          <p:nvPr/>
        </p:nvSpPr>
        <p:spPr>
          <a:xfrm>
            <a:off x="2221054" y="2634629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zh-CN" altLang="en-US" sz="7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845E3F-86BA-49FE-BBA9-ABB4E11BCCD8}"/>
              </a:ext>
            </a:extLst>
          </p:cNvPr>
          <p:cNvSpPr/>
          <p:nvPr/>
        </p:nvSpPr>
        <p:spPr>
          <a:xfrm>
            <a:off x="4025889" y="2308304"/>
            <a:ext cx="5945057" cy="1107996"/>
          </a:xfrm>
          <a:prstGeom prst="rect">
            <a:avLst/>
          </a:prstGeom>
          <a:solidFill>
            <a:srgbClr val="013263"/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6600" spc="600" dirty="0">
                <a:solidFill>
                  <a:schemeClr val="bg1"/>
                </a:solidFill>
                <a:cs typeface="+mn-ea"/>
                <a:sym typeface="+mn-lt"/>
              </a:rPr>
              <a:t>项目梗概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EB523D-8CED-4C21-AFBD-94A4C74C5099}"/>
              </a:ext>
            </a:extLst>
          </p:cNvPr>
          <p:cNvSpPr/>
          <p:nvPr/>
        </p:nvSpPr>
        <p:spPr>
          <a:xfrm>
            <a:off x="4063990" y="3429000"/>
            <a:ext cx="7226310" cy="461665"/>
          </a:xfrm>
          <a:prstGeom prst="rect">
            <a:avLst/>
          </a:prstGeom>
          <a:solidFill>
            <a:srgbClr val="013263"/>
          </a:solidFill>
        </p:spPr>
        <p:txBody>
          <a:bodyPr wrap="square">
            <a:spAutoFit/>
          </a:bodyPr>
          <a:lstStyle/>
          <a:p>
            <a:r>
              <a:rPr lang="en-US" altLang="zh-CN" sz="2400" spc="600" dirty="0">
                <a:solidFill>
                  <a:schemeClr val="bg1"/>
                </a:solidFill>
                <a:cs typeface="+mn-ea"/>
                <a:sym typeface="+mn-lt"/>
              </a:rPr>
              <a:t>Project Overview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61DBCBF-68FF-4DE2-8804-E7B5DE3268E4}"/>
              </a:ext>
            </a:extLst>
          </p:cNvPr>
          <p:cNvSpPr/>
          <p:nvPr/>
        </p:nvSpPr>
        <p:spPr>
          <a:xfrm>
            <a:off x="609600" y="643768"/>
            <a:ext cx="10972800" cy="5826399"/>
          </a:xfrm>
          <a:prstGeom prst="roundRect">
            <a:avLst>
              <a:gd name="adj" fmla="val 3753"/>
            </a:avLst>
          </a:prstGeom>
          <a:solidFill>
            <a:schemeClr val="bg1"/>
          </a:solidFill>
          <a:ln>
            <a:solidFill>
              <a:srgbClr val="E3B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34A3AE-8C1F-457B-B68A-5467E2306BA8}"/>
              </a:ext>
            </a:extLst>
          </p:cNvPr>
          <p:cNvSpPr/>
          <p:nvPr/>
        </p:nvSpPr>
        <p:spPr>
          <a:xfrm>
            <a:off x="1458676" y="882889"/>
            <a:ext cx="5003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600" dirty="0">
                <a:cs typeface="+mn-ea"/>
                <a:sym typeface="+mn-lt"/>
              </a:rPr>
              <a:t>项目梗概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A59144-5492-4764-B764-07FD836DD0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127" y="821334"/>
            <a:ext cx="703549" cy="70788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F26DD26-48C1-42EA-BEF6-25E7E0AB29DB}"/>
              </a:ext>
            </a:extLst>
          </p:cNvPr>
          <p:cNvSpPr txBox="1"/>
          <p:nvPr/>
        </p:nvSpPr>
        <p:spPr>
          <a:xfrm>
            <a:off x="3415008" y="1306654"/>
            <a:ext cx="609494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功能要求：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包括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学生、饭卡、食堂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三类，可以查询学生的消费记录，食堂提供菜和饭， 包括办新卡，注销，充值等功能。学生分为民族学生和非民族学生两类，民族学 生可以优先使用民族餐厅。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6DA16F-4F76-4ECA-9197-1F3387CA4536}"/>
              </a:ext>
            </a:extLst>
          </p:cNvPr>
          <p:cNvSpPr txBox="1"/>
          <p:nvPr/>
        </p:nvSpPr>
        <p:spPr>
          <a:xfrm>
            <a:off x="4221834" y="821334"/>
            <a:ext cx="44812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题目九：学生饭卡管理系统 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5F1299-2453-4EF2-9D1F-9242A7B51B2A}"/>
              </a:ext>
            </a:extLst>
          </p:cNvPr>
          <p:cNvSpPr txBox="1"/>
          <p:nvPr/>
        </p:nvSpPr>
        <p:spPr>
          <a:xfrm>
            <a:off x="3805157" y="2876879"/>
            <a:ext cx="531464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1,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）从屏幕输入一组饭卡信息（卡号，姓名，专业，年级，金额等） 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2,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）将饭卡信息存入文件 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3,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）从文件读入饭卡信息 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4,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）增加一个饭卡信息 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5,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）删掉一个指定饭卡目信息 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6,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）根据输入条件查询饭卡信息 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7,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）根据条件对饭卡信息排序 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8,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）修改指定条件的饭卡信息。 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9,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）刷卡买饭 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技术要求：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）要有角色登录界面认证。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）要有主界面，每个主题模块数据尽量有统计分析。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）知识运用要科学合理，知识运用不限于教材所学。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ABAFAE0-66FD-4AE7-B3FA-CBC53786B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9" y="803953"/>
            <a:ext cx="10584621" cy="55060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B1D0C48-3EAB-4D5D-8354-25C8A64BD144}"/>
              </a:ext>
            </a:extLst>
          </p:cNvPr>
          <p:cNvSpPr txBox="1"/>
          <p:nvPr/>
        </p:nvSpPr>
        <p:spPr>
          <a:xfrm>
            <a:off x="1458676" y="5021004"/>
            <a:ext cx="906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思维导图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48F71EE-87A5-4788-A9FA-44BC0CC59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151" y="2569322"/>
            <a:ext cx="9516803" cy="14861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5614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/>
      <p:bldP spid="12" grpId="0"/>
      <p:bldP spid="13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6167956-3293-4735-B636-96D1F8806AAB}"/>
              </a:ext>
            </a:extLst>
          </p:cNvPr>
          <p:cNvSpPr/>
          <p:nvPr/>
        </p:nvSpPr>
        <p:spPr>
          <a:xfrm>
            <a:off x="609598" y="635053"/>
            <a:ext cx="10972800" cy="5570462"/>
          </a:xfrm>
          <a:prstGeom prst="roundRect">
            <a:avLst>
              <a:gd name="adj" fmla="val 3753"/>
            </a:avLst>
          </a:prstGeom>
          <a:solidFill>
            <a:schemeClr val="bg1"/>
          </a:solidFill>
          <a:ln>
            <a:solidFill>
              <a:srgbClr val="E3B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卡通简体" panose="020F0502020204030204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5C6D2A-9373-410A-A8CC-BD44C0DCBD43}"/>
              </a:ext>
            </a:extLst>
          </p:cNvPr>
          <p:cNvSpPr/>
          <p:nvPr/>
        </p:nvSpPr>
        <p:spPr>
          <a:xfrm>
            <a:off x="1458676" y="882889"/>
            <a:ext cx="50038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卡通简体" panose="020F0502020204030204"/>
                <a:cs typeface="+mn-ea"/>
                <a:sym typeface="+mn-lt"/>
              </a:rPr>
              <a:t>项目重难点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79EE52-E404-4F2F-A361-6AF049ED19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127" y="821334"/>
            <a:ext cx="703549" cy="7078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B808D1-9541-4E38-9E9D-F91A41DBEDE5}"/>
              </a:ext>
            </a:extLst>
          </p:cNvPr>
          <p:cNvSpPr txBox="1"/>
          <p:nvPr/>
        </p:nvSpPr>
        <p:spPr>
          <a:xfrm>
            <a:off x="4685166" y="985633"/>
            <a:ext cx="30746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难点：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1.消费记录的实现</a:t>
            </a:r>
          </a:p>
          <a:p>
            <a:pPr algn="ctr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2.修改卡中的金额</a:t>
            </a:r>
          </a:p>
          <a:p>
            <a:pPr algn="ctr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3.按卡中的余额进行排序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C236FAF-6A0A-4D1A-BF51-448BE9EF3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581" y="2506023"/>
            <a:ext cx="4400582" cy="4000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35847F5-2C36-47DC-8C66-6845FA357B46}"/>
              </a:ext>
            </a:extLst>
          </p:cNvPr>
          <p:cNvSpPr txBox="1"/>
          <p:nvPr/>
        </p:nvSpPr>
        <p:spPr>
          <a:xfrm>
            <a:off x="4938415" y="1985659"/>
            <a:ext cx="25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重点：用对象读写文件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CF2C37B-6CFC-4E41-90C2-C0043112A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044" y="2659652"/>
            <a:ext cx="3186136" cy="3048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616F0EA-1F4A-4E7E-B310-D5E7DD6D2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813" y="3300152"/>
            <a:ext cx="5929356" cy="11239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FCA2759-3A4E-46F8-AB38-354DEC543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350" y="4780519"/>
            <a:ext cx="4291044" cy="3476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34154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6167956-3293-4735-B636-96D1F8806AAB}"/>
              </a:ext>
            </a:extLst>
          </p:cNvPr>
          <p:cNvSpPr/>
          <p:nvPr/>
        </p:nvSpPr>
        <p:spPr>
          <a:xfrm>
            <a:off x="609600" y="643769"/>
            <a:ext cx="10972800" cy="5570462"/>
          </a:xfrm>
          <a:prstGeom prst="roundRect">
            <a:avLst>
              <a:gd name="adj" fmla="val 3753"/>
            </a:avLst>
          </a:prstGeom>
          <a:solidFill>
            <a:schemeClr val="bg1"/>
          </a:solidFill>
          <a:ln>
            <a:solidFill>
              <a:srgbClr val="E3B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5C6D2A-9373-410A-A8CC-BD44C0DCBD43}"/>
              </a:ext>
            </a:extLst>
          </p:cNvPr>
          <p:cNvSpPr/>
          <p:nvPr/>
        </p:nvSpPr>
        <p:spPr>
          <a:xfrm>
            <a:off x="1458676" y="882889"/>
            <a:ext cx="50038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程序一览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79EE52-E404-4F2F-A361-6AF049ED19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127" y="821334"/>
            <a:ext cx="703549" cy="7078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239A2A-6AF3-4F8D-BCDE-281B36056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355" y="3173868"/>
            <a:ext cx="8205847" cy="25908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E87999-689C-4217-A7C5-1229FE47F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993" y="1529219"/>
            <a:ext cx="4648234" cy="14287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BA11AA-D0E1-4271-9745-FF8527EE5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78" y="205942"/>
            <a:ext cx="4362577" cy="62687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E24A3D1-5998-4A8B-9636-BED15FD66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8462" y="204343"/>
            <a:ext cx="4499465" cy="6270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2400586-02C9-4122-80A4-684457A79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348" y="1467664"/>
            <a:ext cx="6289746" cy="38421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14448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0F51A1DC-718B-4EA3-9A23-E1411170C68F}"/>
              </a:ext>
            </a:extLst>
          </p:cNvPr>
          <p:cNvSpPr/>
          <p:nvPr/>
        </p:nvSpPr>
        <p:spPr>
          <a:xfrm>
            <a:off x="2221054" y="2634629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zh-CN" altLang="en-US" sz="7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0BA340-B3A3-41AB-888A-0DBD7F8427F4}"/>
              </a:ext>
            </a:extLst>
          </p:cNvPr>
          <p:cNvSpPr/>
          <p:nvPr/>
        </p:nvSpPr>
        <p:spPr>
          <a:xfrm>
            <a:off x="4025890" y="2308304"/>
            <a:ext cx="5003810" cy="1107996"/>
          </a:xfrm>
          <a:prstGeom prst="rect">
            <a:avLst/>
          </a:prstGeom>
          <a:solidFill>
            <a:srgbClr val="013263"/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6600" spc="600" dirty="0">
                <a:solidFill>
                  <a:schemeClr val="bg1"/>
                </a:solidFill>
                <a:cs typeface="+mn-ea"/>
                <a:sym typeface="+mn-lt"/>
              </a:rPr>
              <a:t>运行界面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5E6585E-C8D6-433F-9B85-B0133045C8F1}"/>
              </a:ext>
            </a:extLst>
          </p:cNvPr>
          <p:cNvSpPr/>
          <p:nvPr/>
        </p:nvSpPr>
        <p:spPr>
          <a:xfrm>
            <a:off x="4063990" y="3429000"/>
            <a:ext cx="6832610" cy="461665"/>
          </a:xfrm>
          <a:prstGeom prst="rect">
            <a:avLst/>
          </a:prstGeom>
          <a:solidFill>
            <a:srgbClr val="013263"/>
          </a:solidFill>
        </p:spPr>
        <p:txBody>
          <a:bodyPr wrap="square">
            <a:spAutoFit/>
          </a:bodyPr>
          <a:lstStyle/>
          <a:p>
            <a:r>
              <a:rPr lang="en-US" altLang="zh-CN" sz="2400" spc="600" dirty="0">
                <a:solidFill>
                  <a:schemeClr val="bg1"/>
                </a:solidFill>
                <a:cs typeface="+mn-ea"/>
                <a:sym typeface="+mn-lt"/>
              </a:rPr>
              <a:t>Running interface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5C6D2A-9373-410A-A8CC-BD44C0DCBD43}"/>
              </a:ext>
            </a:extLst>
          </p:cNvPr>
          <p:cNvSpPr/>
          <p:nvPr/>
        </p:nvSpPr>
        <p:spPr>
          <a:xfrm>
            <a:off x="138962" y="71227"/>
            <a:ext cx="50038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cs typeface="+mn-ea"/>
                <a:sym typeface="+mn-lt"/>
              </a:rPr>
              <a:t>运行界面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79EE52-E404-4F2F-A361-6AF049ED19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087" y="30782"/>
            <a:ext cx="703549" cy="7078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0AA195-B345-47E1-AB89-8B8B8E637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91" y="535833"/>
            <a:ext cx="11309217" cy="57863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23EA8B-DD0A-48A5-9807-CB470FF22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90" y="535833"/>
            <a:ext cx="11309217" cy="58175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B19001A-B109-48CF-A53D-BEC16B12F1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8"/>
          <a:stretch/>
        </p:blipFill>
        <p:spPr>
          <a:xfrm>
            <a:off x="441390" y="535833"/>
            <a:ext cx="11309217" cy="57863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C0E0AB-7AD4-468F-88F4-B5FFCBB92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90" y="520230"/>
            <a:ext cx="11309217" cy="58175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4F8B73-3D5A-4BE5-95E5-A610ABF34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388" y="504627"/>
            <a:ext cx="11309217" cy="58175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5153F3-B1AC-426B-8FEB-E3461F73B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86" y="543632"/>
            <a:ext cx="11309217" cy="57863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735F8A-79B9-41C5-BC1F-660C15A0EB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386" y="481221"/>
            <a:ext cx="11309217" cy="58175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3170865-8DFB-40A1-B7DB-C332599BF4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381" y="504626"/>
            <a:ext cx="11309217" cy="57863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482D02-EF2A-4DA2-871A-57235D64F6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375" y="481218"/>
            <a:ext cx="11309217" cy="57863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47F4827-73F3-4A63-ABE7-45DFB8C87A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363" y="481216"/>
            <a:ext cx="11309217" cy="57863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A6DC0B-B73E-4712-9964-D3A1455654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340" y="489023"/>
            <a:ext cx="11309217" cy="57863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049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CEB92FCA-C337-4D9A-9F73-FF1398514C94}"/>
              </a:ext>
            </a:extLst>
          </p:cNvPr>
          <p:cNvSpPr/>
          <p:nvPr/>
        </p:nvSpPr>
        <p:spPr>
          <a:xfrm>
            <a:off x="2221054" y="2634629"/>
            <a:ext cx="1563342" cy="1563342"/>
          </a:xfrm>
          <a:prstGeom prst="ellipse">
            <a:avLst/>
          </a:prstGeom>
          <a:solidFill>
            <a:schemeClr val="bg1"/>
          </a:solidFill>
          <a:ln w="38100">
            <a:solidFill>
              <a:srgbClr val="E3BA0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solidFill>
                  <a:schemeClr val="tx1"/>
                </a:solidFill>
                <a:cs typeface="+mn-ea"/>
                <a:sym typeface="+mn-lt"/>
              </a:rPr>
              <a:t>3</a:t>
            </a:r>
            <a:endParaRPr lang="zh-CN" altLang="en-US" sz="7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3BB291-F1EA-44E7-A212-05F1BEA2BE89}"/>
              </a:ext>
            </a:extLst>
          </p:cNvPr>
          <p:cNvSpPr/>
          <p:nvPr/>
        </p:nvSpPr>
        <p:spPr>
          <a:xfrm>
            <a:off x="4025890" y="2308304"/>
            <a:ext cx="6409881" cy="1107996"/>
          </a:xfrm>
          <a:prstGeom prst="rect">
            <a:avLst/>
          </a:prstGeom>
          <a:solidFill>
            <a:srgbClr val="013263"/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6600" spc="600" dirty="0">
                <a:solidFill>
                  <a:schemeClr val="bg1"/>
                </a:solidFill>
                <a:cs typeface="+mn-ea"/>
                <a:sym typeface="+mn-lt"/>
              </a:rPr>
              <a:t>代码解释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05B8373-108D-4751-9B25-4591E4DC6857}"/>
              </a:ext>
            </a:extLst>
          </p:cNvPr>
          <p:cNvSpPr/>
          <p:nvPr/>
        </p:nvSpPr>
        <p:spPr>
          <a:xfrm>
            <a:off x="4063990" y="3429000"/>
            <a:ext cx="7289810" cy="461665"/>
          </a:xfrm>
          <a:prstGeom prst="rect">
            <a:avLst/>
          </a:prstGeom>
          <a:solidFill>
            <a:srgbClr val="013263"/>
          </a:solidFill>
        </p:spPr>
        <p:txBody>
          <a:bodyPr wrap="square">
            <a:spAutoFit/>
          </a:bodyPr>
          <a:lstStyle/>
          <a:p>
            <a:r>
              <a:rPr lang="en-US" altLang="zh-CN" sz="2400" spc="600" dirty="0">
                <a:solidFill>
                  <a:schemeClr val="bg1"/>
                </a:solidFill>
                <a:cs typeface="+mn-ea"/>
                <a:sym typeface="+mn-lt"/>
              </a:rPr>
              <a:t>Code explanation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317696A-92EF-4F73-8F76-70959F6B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04" y="1080760"/>
            <a:ext cx="9259592" cy="4696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F23BEB-332A-4A5D-BBA3-048B2320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483" y="2212780"/>
            <a:ext cx="6601746" cy="19910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746F9D6-934B-4B04-9BF2-A1CA8112D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790" y="159959"/>
            <a:ext cx="7010875" cy="13489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6DC92F-D172-4A56-ADFC-A2B30B824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8033" y="850728"/>
            <a:ext cx="8275934" cy="51565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31131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6167956-3293-4735-B636-96D1F8806AAB}"/>
              </a:ext>
            </a:extLst>
          </p:cNvPr>
          <p:cNvSpPr/>
          <p:nvPr/>
        </p:nvSpPr>
        <p:spPr>
          <a:xfrm>
            <a:off x="609600" y="643769"/>
            <a:ext cx="10972800" cy="5570462"/>
          </a:xfrm>
          <a:prstGeom prst="roundRect">
            <a:avLst>
              <a:gd name="adj" fmla="val 3753"/>
            </a:avLst>
          </a:prstGeom>
          <a:solidFill>
            <a:schemeClr val="bg1"/>
          </a:solidFill>
          <a:ln>
            <a:solidFill>
              <a:srgbClr val="E3B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62D466-DC6B-4CAF-9239-10487B347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622" y="1183990"/>
            <a:ext cx="7220756" cy="44900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5CCD41-CEA1-4C3B-95C6-0B2EEA48D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704" y="1727163"/>
            <a:ext cx="7844591" cy="34036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47809F4-6D59-49DF-8000-5D5B4A106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01" y="742577"/>
            <a:ext cx="6849431" cy="714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D87F43C-EC14-4667-AF8B-B7C8983F3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179" y="2361447"/>
            <a:ext cx="5477639" cy="18576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9ED9A2-F3AA-4F28-9E8B-0E609CF3D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957" y="4700847"/>
            <a:ext cx="4877481" cy="6477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8F46E01-3353-4C3B-9D14-8FBF174CA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664" y="1278050"/>
            <a:ext cx="10069330" cy="22196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86170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341D332-C4C1-45A5-99C5-C0DB8349DC7B}"/>
              </a:ext>
            </a:extLst>
          </p:cNvPr>
          <p:cNvSpPr/>
          <p:nvPr/>
        </p:nvSpPr>
        <p:spPr>
          <a:xfrm>
            <a:off x="840668" y="113531"/>
            <a:ext cx="50038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spc="600" dirty="0">
                <a:solidFill>
                  <a:schemeClr val="bg1"/>
                </a:solidFill>
                <a:latin typeface="方正卡通简体" panose="020F0502020204030204"/>
                <a:cs typeface="+mn-ea"/>
                <a:sym typeface="+mn-lt"/>
              </a:rPr>
              <a:t>反思与展望</a:t>
            </a:r>
            <a:endParaRPr kumimoji="0" lang="zh-CN" altLang="en-US" sz="32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卡通简体" panose="020F0502020204030204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8F3CE6-54E8-481C-AF69-7F3C65CF8E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19" y="51976"/>
            <a:ext cx="703549" cy="70788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3C64DDF-EA5A-479E-BCF5-31133D0D284F}"/>
              </a:ext>
            </a:extLst>
          </p:cNvPr>
          <p:cNvSpPr/>
          <p:nvPr/>
        </p:nvSpPr>
        <p:spPr>
          <a:xfrm>
            <a:off x="609600" y="643769"/>
            <a:ext cx="10972800" cy="5570462"/>
          </a:xfrm>
          <a:prstGeom prst="roundRect">
            <a:avLst>
              <a:gd name="adj" fmla="val 3753"/>
            </a:avLst>
          </a:prstGeom>
          <a:solidFill>
            <a:schemeClr val="bg1"/>
          </a:solidFill>
          <a:ln>
            <a:solidFill>
              <a:srgbClr val="E3B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44E6A1-4B46-4330-B08B-F2FE43A6933A}"/>
              </a:ext>
            </a:extLst>
          </p:cNvPr>
          <p:cNvSpPr txBox="1"/>
          <p:nvPr/>
        </p:nvSpPr>
        <p:spPr>
          <a:xfrm>
            <a:off x="3024877" y="1359189"/>
            <a:ext cx="61422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查找使用的是顺序查找，效率较慢，因为卡号是单纯的数字，可以排序经过整理后使用二分查找。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功能还可以丰富。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把管理员的账号也存在文件里面，实现多个管理员（目前学生的实现了。）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D82CB1-9D88-42D2-90E4-9974500F9EC8}"/>
              </a:ext>
            </a:extLst>
          </p:cNvPr>
          <p:cNvSpPr txBox="1"/>
          <p:nvPr/>
        </p:nvSpPr>
        <p:spPr>
          <a:xfrm>
            <a:off x="5637749" y="29733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9606F1-69F3-4E63-BA5B-533F50159649}"/>
              </a:ext>
            </a:extLst>
          </p:cNvPr>
          <p:cNvSpPr txBox="1"/>
          <p:nvPr/>
        </p:nvSpPr>
        <p:spPr>
          <a:xfrm>
            <a:off x="3627846" y="759861"/>
            <a:ext cx="4433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C++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与数据库的尝试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3102F6-7C8C-4F96-BE20-1CC646238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96" y="1899840"/>
            <a:ext cx="7486705" cy="29813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6707C23-BCB3-4824-A0A6-FA8D800F6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92" y="154263"/>
            <a:ext cx="10088971" cy="64724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7A050B9-E91F-4574-B2BE-2BDA4DB48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08" y="68277"/>
            <a:ext cx="11373479" cy="67214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40315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fractur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biwex0n">
      <a:majorFont>
        <a:latin typeface="方正卡通简体" panose="020F0302020204030204"/>
        <a:ea typeface="方正卡通简体"/>
        <a:cs typeface=""/>
      </a:majorFont>
      <a:minorFont>
        <a:latin typeface="方正卡通简体" panose="020F0502020204030204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377</Words>
  <Application>Microsoft Office PowerPoint</Application>
  <PresentationFormat>宽屏</PresentationFormat>
  <Paragraphs>59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方正卡通简体</vt:lpstr>
      <vt:lpstr>华文楷体</vt:lpstr>
      <vt:lpstr>华文隶书</vt:lpstr>
      <vt:lpstr>华文新魏</vt:lpstr>
      <vt:lpstr>楷体</vt:lpstr>
      <vt:lpstr>隶书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世界航天日</dc:title>
  <dc:creator>第一PPT</dc:creator>
  <cp:keywords>www.1ppt.com</cp:keywords>
  <dc:description>www.1ppt.com</dc:description>
  <cp:lastModifiedBy>Crescent Northern</cp:lastModifiedBy>
  <cp:revision>119</cp:revision>
  <dcterms:created xsi:type="dcterms:W3CDTF">2020-03-07T01:37:06Z</dcterms:created>
  <dcterms:modified xsi:type="dcterms:W3CDTF">2021-06-24T06:39:13Z</dcterms:modified>
</cp:coreProperties>
</file>